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D28CE1B-732F-4DAA-8BFD-05D28A093BFF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20-12-9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A3478659-6591-4B67-A247-3ACFCCDBC4FC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Drugi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Kliknij, aby edytować style wzorca tekstu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C8CE336-3FB6-49C1-8C6E-B658263AE1F1}" type="datetime">
              <a:rPr b="0" lang="pl-PL" sz="1200" spc="-1" strike="noStrike">
                <a:solidFill>
                  <a:srgbClr val="8b8b8b"/>
                </a:solidFill>
                <a:latin typeface="Calibri"/>
              </a:rPr>
              <a:t>20-12-9</a:t>
            </a:fld>
            <a:endParaRPr b="0" lang="pl-PL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01EC520-0658-44F0-BA06-67C3FB3385D8}" type="slidenum">
              <a:rPr b="0" lang="pl-PL" sz="1200" spc="-1" strike="noStrike">
                <a:solidFill>
                  <a:srgbClr val="8b8b8b"/>
                </a:solidFill>
                <a:latin typeface="Calibri"/>
              </a:rPr>
              <a:t>&lt;numer&gt;</a:t>
            </a:fld>
            <a:endParaRPr b="0" lang="pl-PL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mojeppk.pl/" TargetMode="External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www.nn.pl/blog/posts/2019/naliczanie-i-odprowadzanie-wplat-do-ppk.html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8921880" cy="43174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 algn="ctr">
              <a:lnSpc>
                <a:spcPct val="90000"/>
              </a:lnSpc>
            </a:pPr>
            <a:r>
              <a:rPr b="0" lang="pl-PL" sz="6000" spc="-1" strike="noStrike">
                <a:solidFill>
                  <a:srgbClr val="000000"/>
                </a:solidFill>
                <a:latin typeface="Calibri Light"/>
              </a:rPr>
              <a:t>PRACOWNICZE PLANY KAPITAŁOWE</a:t>
            </a:r>
            <a:br/>
            <a:br/>
            <a:r>
              <a:rPr b="0" lang="pl-PL" sz="6000" spc="-1" strike="noStrike" u="sng">
                <a:solidFill>
                  <a:srgbClr val="0563c1"/>
                </a:solidFill>
                <a:uFillTx/>
                <a:latin typeface="Calibri Light"/>
                <a:hlinkClick r:id="rId1"/>
              </a:rPr>
              <a:t>www.mojeppk.pl</a:t>
            </a:r>
            <a:br/>
            <a:br/>
            <a:endParaRPr b="0" lang="pl-PL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WYPŁATA ŚRODKÓW Z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Symbol zastępczy zawartości 3" descr=""/>
          <p:cNvPicPr/>
          <p:nvPr/>
        </p:nvPicPr>
        <p:blipFill>
          <a:blip r:embed="rId1"/>
          <a:stretch/>
        </p:blipFill>
        <p:spPr>
          <a:xfrm>
            <a:off x="763560" y="2087280"/>
            <a:ext cx="10515240" cy="3350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ymbol zastępczy zawartości 3" descr=""/>
          <p:cNvPicPr/>
          <p:nvPr/>
        </p:nvPicPr>
        <p:blipFill>
          <a:blip r:embed="rId1"/>
          <a:srcRect l="0" t="0" r="-178" b="25207"/>
          <a:stretch/>
        </p:blipFill>
        <p:spPr>
          <a:xfrm>
            <a:off x="960480" y="262440"/>
            <a:ext cx="10436760" cy="6286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Co z osobami przebywającymi na różnego rodzaju urlopach?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Osoby korzystające z urlopu macierzyńskiego, rodzicielskiego i wychowawczego oraz zwolnienia lekarskiego są zapisywane do PPK.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 przypadku urlopu bezpłatnego oraz zasiłku rehabilitacyjnego, pracodawca nie ma obowiązku zapisania tych osób do PPK – będą mogły przystąpić do PPK po powrocie do pracy.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PRZYKŁAD: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385280"/>
            <a:ext cx="10515240" cy="51904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WYNAGRODZENIE ZASADNICZE – 3.800,00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DODATEK STAŻOWY -200,00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PODSTAWA SKŁADEK EMERYTALNYCH – 4.000,00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SKŁADKI ZUS – 600,00 ZŁ 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PODSTAWA DO OPODATKOWANIA – 3.400,00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ZALICZKA NA PODATEK – 300,00 ZŁ + 11,00 ZŁ PODATEK OD CZĘŚCI PRACODAWCY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WYNAGRODZENIE PO POTRĄCENIACH (PODATEK+ZUS)– 3.089,00 ZŁ 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SKŁADKA PRACOWNIKA NA PPK – 80,00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000" spc="-1" strike="noStrike">
                <a:solidFill>
                  <a:srgbClr val="000000"/>
                </a:solidFill>
                <a:latin typeface="Calibri"/>
              </a:rPr>
              <a:t>WYNAGRODZENIE NETTO – 3.009,00 ZŁ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00b0f0"/>
                </a:solidFill>
                <a:latin typeface="Calibri"/>
              </a:rPr>
              <a:t>ZALEGŁOŚCI KOMORNICZE POTRĄCAMY PO SKŁADKACH NA PPK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pl-PL" sz="2000" spc="-1" strike="noStrike">
                <a:solidFill>
                  <a:srgbClr val="ff0000"/>
                </a:solidFill>
                <a:latin typeface="Calibri"/>
              </a:rPr>
              <a:t>Z WYPŁATY PRCACOWNIKA POTRĄCENIE W WYSOKOŚCI 91,00 ZŁ – (80,00 + 11,00)</a:t>
            </a: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CustomShape 3"/>
          <p:cNvSpPr/>
          <p:nvPr/>
        </p:nvSpPr>
        <p:spPr>
          <a:xfrm flipV="1">
            <a:off x="6567120" y="1761840"/>
            <a:ext cx="360000" cy="40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CustomShape 4"/>
          <p:cNvSpPr/>
          <p:nvPr/>
        </p:nvSpPr>
        <p:spPr>
          <a:xfrm>
            <a:off x="7005960" y="1505880"/>
            <a:ext cx="28076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2%  - 80,00 ZŁ - Pracownik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108" name="CustomShape 5"/>
          <p:cNvSpPr/>
          <p:nvPr/>
        </p:nvSpPr>
        <p:spPr>
          <a:xfrm>
            <a:off x="6991920" y="1995840"/>
            <a:ext cx="32878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1,5%  - 60,00 ZŁ – Pracodawca</a:t>
            </a: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Podatek -11,00 zł</a:t>
            </a:r>
            <a:endParaRPr b="0" lang="pl-PL" sz="1800" spc="-1" strike="noStrike">
              <a:latin typeface="Arial"/>
            </a:endParaRPr>
          </a:p>
        </p:txBody>
      </p:sp>
      <p:sp>
        <p:nvSpPr>
          <p:cNvPr id="109" name="CustomShape 6"/>
          <p:cNvSpPr/>
          <p:nvPr/>
        </p:nvSpPr>
        <p:spPr>
          <a:xfrm flipV="1">
            <a:off x="7079760" y="2325960"/>
            <a:ext cx="274320" cy="112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7"/>
          <p:cNvSpPr/>
          <p:nvPr/>
        </p:nvSpPr>
        <p:spPr>
          <a:xfrm flipH="1">
            <a:off x="7938000" y="2337120"/>
            <a:ext cx="360" cy="30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len="med" type="triangle" w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11" name="CustomShape 8"/>
          <p:cNvSpPr/>
          <p:nvPr/>
        </p:nvSpPr>
        <p:spPr>
          <a:xfrm flipH="1">
            <a:off x="6325200" y="1875240"/>
            <a:ext cx="785880" cy="155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len="med" type="triangle" w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</p:sp>
      <p:sp>
        <p:nvSpPr>
          <p:cNvPr id="112" name="CustomShape 9"/>
          <p:cNvSpPr/>
          <p:nvPr/>
        </p:nvSpPr>
        <p:spPr>
          <a:xfrm>
            <a:off x="9795240" y="1676520"/>
            <a:ext cx="304560" cy="433440"/>
          </a:xfrm>
          <a:prstGeom prst="right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ustomShape 10"/>
          <p:cNvSpPr/>
          <p:nvPr/>
        </p:nvSpPr>
        <p:spPr>
          <a:xfrm>
            <a:off x="10177200" y="1431720"/>
            <a:ext cx="185616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140,00 ZŁ – INDYWIDUALNE KONTO W PPK</a:t>
            </a:r>
            <a:endParaRPr b="0" lang="pl-PL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PRACOWNICZE PLANY KAPITAŁOWE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1371600" y="1579320"/>
            <a:ext cx="9600840" cy="4959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9000"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Termin ustawowy wdrożenia PPK w jednostkach sektora finansów publicznych –        1 stycznia 2021 r. (do dnia 23.03.2021 r. podpisanie umowy o zarządzanie; do dnia 10.04.2021 r. umowa o prowadzenie)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Data potrącenia pierwszej składki – kwiecień 2021 r.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Ważną zasadą PPK jest kryterium szczególnego bezpieczeństwa dla inwestowanych pieniędzy.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Należy jednak zawsz brać pod uwagę, że inwestowanie wiąże się z ryzykiem, a środki gromadzone w PPK nie są gwarantowane.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Środki gromadzone w PPK stanowią prywatną własność uczestnika PPK.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Środki z PPK będą dziedziczone, spadkobiercy nie otrzymają jednak gotówki, ale zostaną zasilone ich rachunki PPK. Aby otrzymali gotówkę, konieczne będzie wystąpienie z odpowiednim wnioskiem. 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 przypadku rezygnacji przed ukończeniem 60 roku życia uzbierane oszczędności zostaną pomniejszone o kwoty, które przelało państwo. 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pl-PL" sz="4400" spc="-1" strike="noStrike">
                <a:solidFill>
                  <a:srgbClr val="000000"/>
                </a:solidFill>
                <a:latin typeface="Calibri Light"/>
              </a:rPr>
              <a:t>PRACOWNICZE PLANY KAPITAŁOWE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371600" y="1570320"/>
            <a:ext cx="9600840" cy="4830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55000"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Wpłaty na Pracownicze Plany Kapitałowe będą pochodzić z trzech źródeł: od pracodawcy, pracownika i z budżetu państwa. 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Państwo zasili jednorazowo rachunek wpłatą powitalną w wysokości 250 zł, co roku wpłaci również na rachunek pracownika 240 zł tzw. dopłaty rocznej, ale tylko przy spełnieniu odpowiednich warunków.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Wpłata podstawowa finansowana przez podmiot zatrudniający wynosi 1,5% wynagrodzenia.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Wpłata podstawowa finansowana uczestnika PPK wynosi 2,0% wynagrodzenia.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Każdy uczestnik ma możliwość zadeklarowania wpłaty dodatkowej.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Franklin Gothic Book"/>
                <a:ea typeface="Calibri"/>
              </a:rPr>
              <a:t>Uczestnik, którego wynagrodzenie osiągane z różnych źródeł w danym miesiącu nie przekracza kwoty odpowiadającej 1,2-krotności minimalnego wynagrodzenia, może złożyć podmiotowi zatrudniającemu deklarację o obniżeniu wpłaty podstawowej do PPK. Obniżona wpłata podstawowa może wynosić mniej niż 2%, ale nie mniej niż 0,5% jego wynagrodzenia. 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Kto podlega zapisowi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1371600" y="1782720"/>
            <a:ext cx="9600840" cy="4084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400" spc="-1" strike="noStrike">
                <a:solidFill>
                  <a:srgbClr val="000000"/>
                </a:solidFill>
                <a:latin typeface="Calibri"/>
              </a:rPr>
              <a:t>Warunek 1 – składki emerytalno-rentowe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Powszechność programu tkwi w ustawowej definicji „zatrudnionego”. Chodzi o osoby, które podlegają obowiązkowym składkom emerytalno-rentowym. Są to w szczególności zatrudnieni na umowie o pracę, osoby wykonujące pracę nakładczą, osoby wykonujące pracę na podstawie umowy agencyjnej lub zlecenia, członkowie rolniczych spółdzielni produkcyjnych lub spółdzielni kółek rolniczych. 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Kto podlega zapisowi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371600" y="1699560"/>
            <a:ext cx="9600840" cy="4167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5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Calibri"/>
              </a:rPr>
              <a:t>Warunek 2 – 90-dniowy staż pracy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Tu mamy 2 warianty. Osoby zatrudnione na dzień wejścia w życia danej fali PPK, w przypadku drugiej fali to 1 stycznia 2020 r., nie mają weryfikowanego stażu pracy. Zatrudnieni, którzy rozpoczęli pracę w danej firmie po 1 stycznia, muszą spełnić ogólny warunek stażu – w PPK mogą oszczędzać osoby, które w danym miejscu pracy przepracowały 90 dni. Zgodnie z ustawą o PPK do okresu zatrudnienia, wlicza się okresy zatrudnienia z poprzednich 12 miesięcy, które miały miejsce w podmiocie zatrudniającym. Dana osoba jest rejestrowana przez pracodawcę w programie w miesiącu kolejnym przypadającym po spełnieniu tego warunku. Dla przykładu, 90-dniowy staż pracy mija 20 października. Pracownik jest zapisywany od listopada i dopiero z kolejnego wynagrodzenia od zgłoszenia pracownika odprowadzane są wpłaty.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Kto podlega zapisowi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371600" y="1791720"/>
            <a:ext cx="9600840" cy="4075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1" lang="pl-PL" sz="2800" spc="-1" strike="noStrike">
                <a:solidFill>
                  <a:srgbClr val="000000"/>
                </a:solidFill>
                <a:latin typeface="Calibri"/>
              </a:rPr>
              <a:t>Warunek 3 – wiek uczestników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Ostatni warunek to wiek uczestników PPK. Tu mamy dwa warianty. Do programu automatycznie są zapisywani zatrudnieni między 18 a 55 rokiem życia. Zatrudnieni, którzy ukończyli 55 lat, lecz nie ukończyli 70 roku życia, mogą przystąpić do PPK dobrowolnie – składając odpowiedni formularz. Wiek pracownika sprawdzamy na dzień podpisania umowy o prowadzenie – czyli moment przesłania pliku rejestracyjnego do instytucji finansowej. 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Rezygnacje i ponowne przystąpienia pracowników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b="0" lang="pl-PL" sz="2400" spc="-1" strike="noStrike">
                <a:solidFill>
                  <a:srgbClr val="000000"/>
                </a:solidFill>
                <a:latin typeface="Calibri"/>
              </a:rPr>
              <a:t>PPK to dobrowolny program dla pracowników. Oznacza to, że osoby, które podlegają „autozapisowi” mogą zrezygnować z uczestnictwa w PPK,          a zatrudnieni między 55 a 70 rokiem życia mogą do programu przystąpić. Co więcej, rezygnacja z programu nie ogranicza możliwości ponownego przystąpienia, a decyzja o zapisie do PPK nie wyklucza wystąpienia          z programu. Liczba tych decyzji jest nieograniczona. </a:t>
            </a:r>
            <a:endParaRPr b="0" lang="pl-PL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Rezygnacje i ponowne przystąpienia pracowników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66000"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ff0000"/>
                </a:solidFill>
                <a:latin typeface="Calibri"/>
              </a:rPr>
              <a:t>Jak technicznie się to odbywa? 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 każdej z powyższych sytuacji pracownik musi złożyć odpowiednią deklarację. W przypadku wystąpienia z PPK jest to „deklaracja rezygnacji    z dokonywania wpłat”. Z punktu widzenia działu kadrowego ważny jest termin jej otrzymania – </a:t>
            </a:r>
            <a:r>
              <a:rPr b="0" lang="pl-PL" sz="2800" spc="-1" strike="noStrike" u="sng">
                <a:solidFill>
                  <a:srgbClr val="0563c1"/>
                </a:solidFill>
                <a:uFillTx/>
                <a:latin typeface="Calibri"/>
                <a:hlinkClick r:id="rId1"/>
              </a:rPr>
              <a:t>uczestnictwo w PPK ma wpływ na wysokość wynagrodzenia</a:t>
            </a: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, a rezygnacja wiąże się z wstrzymaniem wpłat począwszy od miesiąca jej złożenia. By uniknąć korekt, wyznaczymy sztywny termin składania deklaracji przed wypłatą pensji i przesłaniem wpłat do instytucji finansowej, np. 10 każdego miesiąca.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Po dokonaniu rezygnacji, pracownicy mogą znów zapisać się do PPK, wypełniając „deklarację wznowienia wpłat”. Dla osób, które do tej pory nie uczestniczyły w PPK, ponieważ w momencie zapisywania do programu złożyły rezygnację, deklaracja wznowienia wiąże od miesiąca jej złożenia. Jeśli po przystąpieniu znów zdecydują się zrezygnować z uczestnictwa z PPK, to deklaracja rezygnacji będzie obowiązująca od kolejnego miesiąca po jej złożeniu. 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l-PL" sz="4400" spc="-1" strike="noStrike">
                <a:solidFill>
                  <a:srgbClr val="000000"/>
                </a:solidFill>
                <a:latin typeface="Calibri Light"/>
              </a:rPr>
              <a:t>Rezygnacje i ponowne przystąpienia pracowników do PPK</a:t>
            </a:r>
            <a:endParaRPr b="0" lang="pl-PL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Jeśli chodzi o chęć uczestnictwa w PPK osób powyżej 55 roku życia, to konieczne jest wypełnienie „wniosku o przystąpienie”. Od momentu jej złożenia pracodawca powinien „niezwłocznie” zawrzeć w imieniu pracownika umowę o prowadzenie PPK – czyli innymi słowy pracownicy przystępują do PPK w miesiącu jej złożenia. Zatem       i w tym przypadku dobrze wyznaczyć termin na składanie deklaracji. 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 przypadku osób między 55 a 70 rokiem życia, po przystąpieniu do PPK rezygnacje są składane na zasadach opisanych powyżej.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800" spc="-1" strike="noStrike">
                <a:solidFill>
                  <a:srgbClr val="000000"/>
                </a:solidFill>
                <a:latin typeface="Calibri"/>
              </a:rPr>
              <a:t>Wszelkie decyzje o uczestnictwie pracowników w PPK są przekazywane do instytucji finansowej w formie przesłania pliku za pośrednictwem Portalu Pracodawcy.</a:t>
            </a: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l-PL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Application>LibreOffice/6.3.2.2$Windows_X86_64 LibreOffice_project/98b30e735bda24bc04ab42594c85f7fd8be07b9c</Application>
  <Words>1097</Words>
  <Paragraphs>61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2020-05-25T10:46:46Z</dcterms:created>
  <dc:creator>Marta Krawczyk</dc:creator>
  <dc:description/>
  <dc:language>pl-PL</dc:language>
  <cp:lastModifiedBy>Marta Krawczyk</cp:lastModifiedBy>
  <dcterms:modified xsi:type="dcterms:W3CDTF">2020-11-20T13:03:02Z</dcterms:modified>
  <cp:revision>19</cp:revision>
  <dc:subject/>
  <dc:title>PRACOWNICZE PLANY KAPITAŁOWE  www.mojeppk.pl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